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05" r:id="rId4"/>
    <p:sldId id="306" r:id="rId5"/>
    <p:sldId id="307" r:id="rId6"/>
    <p:sldId id="308" r:id="rId7"/>
    <p:sldId id="310" r:id="rId8"/>
    <p:sldId id="269" r:id="rId9"/>
    <p:sldId id="312" r:id="rId10"/>
    <p:sldId id="294" r:id="rId11"/>
    <p:sldId id="284" r:id="rId12"/>
    <p:sldId id="292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66CC"/>
    <a:srgbClr val="3366FF"/>
    <a:srgbClr val="FF00FF"/>
    <a:srgbClr val="A50021"/>
    <a:srgbClr val="9900CC"/>
    <a:srgbClr val="00FF00"/>
    <a:srgbClr val="00CC99"/>
    <a:srgbClr val="00CC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89822" autoAdjust="0"/>
  </p:normalViewPr>
  <p:slideViewPr>
    <p:cSldViewPr>
      <p:cViewPr>
        <p:scale>
          <a:sx n="111" d="100"/>
          <a:sy n="111" d="100"/>
        </p:scale>
        <p:origin x="-102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28E6F56-55C3-4B26-868E-78DAAD4049C9}"/>
    <pc:docChg chg="addSld modSld">
      <pc:chgData name="" userId="" providerId="" clId="Web-{C28E6F56-55C3-4B26-868E-78DAAD4049C9}" dt="2018-07-11T10:45:46.067" v="1"/>
      <pc:docMkLst>
        <pc:docMk/>
      </pc:docMkLst>
      <pc:sldChg chg="delSp new">
        <pc:chgData name="" userId="" providerId="" clId="Web-{C28E6F56-55C3-4B26-868E-78DAAD4049C9}" dt="2018-07-11T10:45:46.067" v="1"/>
        <pc:sldMkLst>
          <pc:docMk/>
          <pc:sldMk cId="684286541" sldId="299"/>
        </pc:sldMkLst>
        <pc:spChg chg="del">
          <ac:chgData name="" userId="" providerId="" clId="Web-{C28E6F56-55C3-4B26-868E-78DAAD4049C9}" dt="2018-07-11T10:45:46.067" v="1"/>
          <ac:spMkLst>
            <pc:docMk/>
            <pc:sldMk cId="684286541" sldId="299"/>
            <ac:spMk id="2" creationId="{DD517DCA-6C0E-49D6-A240-4AFB78A60C76}"/>
          </ac:spMkLst>
        </pc:spChg>
      </pc:sldChg>
    </pc:docChg>
  </pc:docChgLst>
  <pc:docChgLst>
    <pc:chgData clId="Web-{880ADF83-BD78-49B7-A3D2-020D283BF4DC}"/>
    <pc:docChg chg="modSld">
      <pc:chgData name="" userId="" providerId="" clId="Web-{880ADF83-BD78-49B7-A3D2-020D283BF4DC}" dt="2018-07-09T17:44:44.615" v="0" actId="1076"/>
      <pc:docMkLst>
        <pc:docMk/>
      </pc:docMkLst>
      <pc:sldChg chg="modSp">
        <pc:chgData name="" userId="" providerId="" clId="Web-{880ADF83-BD78-49B7-A3D2-020D283BF4DC}" dt="2018-07-09T17:44:44.615" v="0" actId="1076"/>
        <pc:sldMkLst>
          <pc:docMk/>
          <pc:sldMk cId="1493482869" sldId="292"/>
        </pc:sldMkLst>
        <pc:picChg chg="mod">
          <ac:chgData name="" userId="" providerId="" clId="Web-{880ADF83-BD78-49B7-A3D2-020D283BF4DC}" dt="2018-07-09T17:44:44.615" v="0" actId="1076"/>
          <ac:picMkLst>
            <pc:docMk/>
            <pc:sldMk cId="1493482869" sldId="292"/>
            <ac:picMk id="8194" creationId="{00000000-0000-0000-0000-000000000000}"/>
          </ac:picMkLst>
        </pc:picChg>
      </pc:sldChg>
    </pc:docChg>
  </pc:docChgLst>
  <pc:docChgLst>
    <pc:chgData clId="Web-{C421B2E8-E50E-4DC2-9670-BD61BF5392F7}"/>
    <pc:docChg chg="modSld">
      <pc:chgData name="" userId="" providerId="" clId="Web-{C421B2E8-E50E-4DC2-9670-BD61BF5392F7}" dt="2018-07-09T17:43:53.573" v="39" actId="20577"/>
      <pc:docMkLst>
        <pc:docMk/>
      </pc:docMkLst>
      <pc:sldChg chg="modSp">
        <pc:chgData name="" userId="" providerId="" clId="Web-{C421B2E8-E50E-4DC2-9670-BD61BF5392F7}" dt="2018-07-09T17:43:53.573" v="38" actId="20577"/>
        <pc:sldMkLst>
          <pc:docMk/>
          <pc:sldMk cId="1493482869" sldId="292"/>
        </pc:sldMkLst>
        <pc:spChg chg="mod">
          <ac:chgData name="" userId="" providerId="" clId="Web-{C421B2E8-E50E-4DC2-9670-BD61BF5392F7}" dt="2018-07-09T17:43:53.573" v="38" actId="20577"/>
          <ac:spMkLst>
            <pc:docMk/>
            <pc:sldMk cId="1493482869" sldId="292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8001294223321"/>
          <c:y val="8.6950338851238748E-2"/>
          <c:w val="0.74097144016148819"/>
          <c:h val="0.683934562826352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299392"/>
        <c:axId val="44300928"/>
      </c:lineChart>
      <c:catAx>
        <c:axId val="442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300928"/>
        <c:crosses val="autoZero"/>
        <c:auto val="1"/>
        <c:lblAlgn val="ctr"/>
        <c:lblOffset val="100"/>
        <c:noMultiLvlLbl val="0"/>
      </c:catAx>
      <c:valAx>
        <c:axId val="4430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2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8001294223321"/>
          <c:y val="8.6950338851238748E-2"/>
          <c:w val="0.74097144016148819"/>
          <c:h val="0.683934562826352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208</c:v>
                </c:pt>
                <c:pt idx="2">
                  <c:v>509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57152"/>
        <c:axId val="45058688"/>
      </c:lineChart>
      <c:catAx>
        <c:axId val="450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5058688"/>
        <c:crosses val="autoZero"/>
        <c:auto val="1"/>
        <c:lblAlgn val="ctr"/>
        <c:lblOffset val="100"/>
        <c:noMultiLvlLbl val="0"/>
      </c:catAx>
      <c:valAx>
        <c:axId val="4505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50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8001294223321"/>
          <c:y val="8.6950338851238748E-2"/>
          <c:w val="0.74097144016148819"/>
          <c:h val="0.683934562826352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139072"/>
        <c:axId val="45140608"/>
      </c:lineChart>
      <c:catAx>
        <c:axId val="451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5140608"/>
        <c:crosses val="autoZero"/>
        <c:auto val="1"/>
        <c:lblAlgn val="ctr"/>
        <c:lblOffset val="100"/>
        <c:noMultiLvlLbl val="0"/>
      </c:catAx>
      <c:valAx>
        <c:axId val="4514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513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89938862435652"/>
          <c:y val="0.12222419731140985"/>
          <c:w val="0.74097144016148819"/>
          <c:h val="0.683934562826352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2.9</c:v>
                </c:pt>
                <c:pt idx="2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816128"/>
        <c:axId val="50817664"/>
      </c:lineChart>
      <c:catAx>
        <c:axId val="508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817664"/>
        <c:crosses val="autoZero"/>
        <c:auto val="1"/>
        <c:lblAlgn val="ctr"/>
        <c:lblOffset val="100"/>
        <c:noMultiLvlLbl val="0"/>
      </c:catAx>
      <c:valAx>
        <c:axId val="5081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81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>
                <a:solidFill>
                  <a:schemeClr val="tx2"/>
                </a:solidFill>
              </a:defRPr>
            </a:pPr>
            <a:r>
              <a:rPr lang="ru-RU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 2020г</a:t>
            </a:r>
            <a:r>
              <a:rPr lang="ru-RU" sz="1400" u="sng" dirty="0" smtClean="0">
                <a:solidFill>
                  <a:schemeClr val="tx2"/>
                </a:solidFill>
              </a:rPr>
              <a:t>.</a:t>
            </a:r>
            <a:r>
              <a:rPr lang="ru-RU" sz="1400" u="sng" baseline="0" dirty="0" smtClean="0">
                <a:solidFill>
                  <a:schemeClr val="tx2"/>
                </a:solidFill>
              </a:rPr>
              <a:t> </a:t>
            </a:r>
            <a:endParaRPr lang="ru-RU" sz="1400" u="sng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8.0118147163976333E-2"/>
          <c:y val="2.490118770822474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8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FB-4D19-B2DE-9D8EC59BB411}"/>
              </c:ext>
            </c:extLst>
          </c:dPt>
          <c:dPt>
            <c:idx val="2"/>
            <c:bubble3D val="0"/>
            <c:explosion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FB-4D19-B2DE-9D8EC59BB411}"/>
              </c:ext>
            </c:extLst>
          </c:dPt>
          <c:dPt>
            <c:idx val="3"/>
            <c:bubble3D val="0"/>
            <c:explosion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FB-4D19-B2DE-9D8EC59BB411}"/>
              </c:ext>
            </c:extLst>
          </c:dPt>
          <c:dPt>
            <c:idx val="4"/>
            <c:bubble3D val="0"/>
            <c:explosion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FB-4D19-B2DE-9D8EC59BB411}"/>
              </c:ext>
            </c:extLst>
          </c:dPt>
          <c:dPt>
            <c:idx val="5"/>
            <c:bubble3D val="0"/>
            <c:explosion val="0"/>
            <c:spPr>
              <a:solidFill>
                <a:srgbClr val="A500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FB-4D19-B2DE-9D8EC59BB411}"/>
              </c:ext>
            </c:extLst>
          </c:dPt>
          <c:dPt>
            <c:idx val="6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A-A7FB-4D19-B2DE-9D8EC59BB411}"/>
              </c:ext>
            </c:extLst>
          </c:dPt>
          <c:dLbls>
            <c:dLbl>
              <c:idx val="1"/>
              <c:layout>
                <c:manualLayout>
                  <c:x val="-1.3662188718557683E-2"/>
                  <c:y val="7.89789205890666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689508087443836E-2"/>
                  <c:y val="-8.23275094400664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9049536390310004E-2"/>
                  <c:y val="-3.6283034147706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1">
                  <c:v>"ФосАгро"</c:v>
                </c:pt>
                <c:pt idx="2">
                  <c:v>Волонтёры </c:v>
                </c:pt>
                <c:pt idx="3">
                  <c:v>Спонсоры </c:v>
                </c:pt>
                <c:pt idx="4">
                  <c:v>Родители</c:v>
                </c:pt>
                <c:pt idx="5">
                  <c:v>Органы местного самоуправления</c:v>
                </c:pt>
                <c:pt idx="6">
                  <c:v>Федерации спорта Саратовской области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1">
                  <c:v>0.56999999999999995</c:v>
                </c:pt>
                <c:pt idx="2">
                  <c:v>0.02</c:v>
                </c:pt>
                <c:pt idx="3" formatCode="0%">
                  <c:v>7.0000000000000007E-2</c:v>
                </c:pt>
                <c:pt idx="4" formatCode="0%">
                  <c:v>0.01</c:v>
                </c:pt>
                <c:pt idx="5">
                  <c:v>0.31</c:v>
                </c:pt>
                <c:pt idx="6" formatCode="0%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7FB-4D19-B2DE-9D8EC59BB4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3438943942476334"/>
          <c:y val="0"/>
          <c:w val="0.34537146145874503"/>
          <c:h val="0.98334692223607434"/>
        </c:manualLayout>
      </c:layout>
      <c:overlay val="0"/>
      <c:txPr>
        <a:bodyPr/>
        <a:lstStyle/>
        <a:p>
          <a:pPr>
            <a:defRPr sz="11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 в проект «ДРОЗД»</a:t>
            </a:r>
            <a:endParaRPr lang="ru-RU" sz="1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Администрация БМР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0.21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ФОСАГРО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0.82</c:v>
                </c:pt>
                <c:pt idx="1">
                  <c:v>0.56999999999999995</c:v>
                </c:pt>
                <c:pt idx="2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ПАРТНЁРЫ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71366395417594E-2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42732790835188E-2"/>
                  <c:y val="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42732790835188E-2"/>
                  <c:y val="-6.2989032964591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0.08</c:v>
                </c:pt>
                <c:pt idx="1">
                  <c:v>0.22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77728"/>
        <c:axId val="53192960"/>
      </c:barChart>
      <c:catAx>
        <c:axId val="531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3192960"/>
        <c:crosses val="autoZero"/>
        <c:auto val="1"/>
        <c:lblAlgn val="ctr"/>
        <c:lblOffset val="100"/>
        <c:noMultiLvlLbl val="0"/>
      </c:catAx>
      <c:valAx>
        <c:axId val="53192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3177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Дети работников БФ АО «Апатит» в секциях АНО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работников предприятия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2010</c:v>
                </c:pt>
                <c:pt idx="2">
                  <c:v>2013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84320"/>
        <c:axId val="53385856"/>
      </c:lineChart>
      <c:catAx>
        <c:axId val="5338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385856"/>
        <c:crosses val="autoZero"/>
        <c:auto val="1"/>
        <c:lblAlgn val="ctr"/>
        <c:lblOffset val="100"/>
        <c:noMultiLvlLbl val="0"/>
      </c:catAx>
      <c:valAx>
        <c:axId val="5338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38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300"/>
            </a:lvl1pPr>
          </a:lstStyle>
          <a:p>
            <a:fld id="{00F3DED5-8CA1-4C57-A40B-691748A1F05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300"/>
            </a:lvl1pPr>
          </a:lstStyle>
          <a:p>
            <a:fld id="{960054A5-FDAB-4F34-8988-221691D05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CA3B-90E4-43C2-912B-C37BDC168364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A59B-4C28-4FDC-BC9D-E8107C0199E6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C52-66C7-4BAA-84E0-93EB5720F641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0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A88F-55E8-48EE-BB95-AB135D7B5AF5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F86C-99A9-40DF-B784-9B6E22538C54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4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5B8-4FEC-4BAE-8DB2-83131B83C9FE}" type="datetime1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2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11C5-5904-4F84-95D6-07B03530FE45}" type="datetime1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9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EEF6-8886-4509-A779-88CF5C356180}" type="datetime1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9F36-88E5-4224-899D-23CA0C002EA0}" type="datetime1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9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44ED-54DC-42B5-887D-AD79A7CB4059}" type="datetime1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2CB9-9802-4D4D-B37A-9BD654B563F1}" type="datetime1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4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E67C-1D32-4743-9361-431701CE15F8}" type="datetime1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87C0-68AE-4321-9206-FE0251055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image" Target="../media/image14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7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7.jpeg"/><Relationship Id="rId10" Type="http://schemas.microsoft.com/office/2007/relationships/hdphoto" Target="../media/hdphoto9.wdp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hdphoto" Target="../media/hdphoto10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07/relationships/hdphoto" Target="../media/hdphoto11.wdp"/><Relationship Id="rId7" Type="http://schemas.openxmlformats.org/officeDocument/2006/relationships/chart" Target="../charts/chart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jpeg"/><Relationship Id="rId3" Type="http://schemas.microsoft.com/office/2007/relationships/hdphoto" Target="../media/hdphoto13.wdp"/><Relationship Id="rId7" Type="http://schemas.openxmlformats.org/officeDocument/2006/relationships/image" Target="../media/image36.jpeg"/><Relationship Id="rId12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39.jpe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microsoft.com/office/2007/relationships/hdphoto" Target="../media/hdphoto20.wdp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microsoft.com/office/2007/relationships/hdphoto" Target="../media/hdphoto2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971" y="476672"/>
            <a:ext cx="6336381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7628"/>
            <a:ext cx="1152128" cy="9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856" y="670400"/>
            <a:ext cx="7779330" cy="77520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отчёт о деятельности </a:t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СРПФС «ДРОЗД-Балаково» за 2020г.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AutoShape 27" descr="https://pbs.twimg.com/media/DkK_Rj5X0AAEPVt.pn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21372" y="5842650"/>
            <a:ext cx="37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регистрации 29 сентября  2003 г. </a:t>
            </a:r>
            <a:endParaRPr lang="ru-RU" sz="1600" dirty="0"/>
          </a:p>
        </p:txBody>
      </p:sp>
      <p:pic>
        <p:nvPicPr>
          <p:cNvPr id="46" name="Picture 25" descr="C:\Users\1\Desktop\3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5" y="1535848"/>
            <a:ext cx="899075" cy="8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4_html_m256cfa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3" y="2564904"/>
            <a:ext cx="7850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4" name="Picture 19" descr="bigstock-Heart-Stethoscope-434802821-1160x7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1" y="3586833"/>
            <a:ext cx="884160" cy="55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6" name="Picture 20" descr="i-2034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" y="4397178"/>
            <a:ext cx="7444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7" name="Picture 21" descr="C:\Users\1\Desktop\family-xl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2" y="5255178"/>
            <a:ext cx="798959" cy="8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100000" l="2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37" y="1484784"/>
            <a:ext cx="1027694" cy="68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4" descr="C:\Users\1\Desktop\fc7a19588e9413a9fe6580e8f1bbc43c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33" b="90000" l="10000" r="90000">
                        <a14:foregroundMark x1="19000" y1="18500" x2="16500" y2="85333"/>
                        <a14:foregroundMark x1="11500" y1="58833" x2="10500" y2="69167"/>
                        <a14:foregroundMark x1="21500" y1="41333" x2="27625" y2="51333"/>
                        <a14:foregroundMark x1="21250" y1="42333" x2="23250" y2="53500"/>
                        <a14:foregroundMark x1="33125" y1="48500" x2="48000" y2="2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08" y="2438441"/>
            <a:ext cx="10561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9" descr="C:\Users\1\Desktop\856502a5f264883834fb0707fa68b4f6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3" b="89926" l="78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92" y="3391688"/>
            <a:ext cx="693074" cy="10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0" descr="C:\Users\1\Desktop\Открытие.jp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7" b="94333" l="0" r="100000">
                        <a14:foregroundMark x1="66571" y1="44667" x2="92795" y2="26500"/>
                        <a14:foregroundMark x1="72190" y1="44667" x2="95245" y2="69500"/>
                        <a14:foregroundMark x1="45965" y1="36833" x2="34582" y2="31167"/>
                        <a14:foregroundMark x1="50432" y1="20833" x2="36311" y2="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91" y="4554568"/>
            <a:ext cx="810080" cy="7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8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45" b="89917" l="391" r="94043">
                        <a14:foregroundMark x1="17090" y1="72652" x2="15771" y2="81630"/>
                        <a14:foregroundMark x1="50537" y1="35221" x2="44873" y2="76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37" y="5329236"/>
            <a:ext cx="1204992" cy="8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/>
          <a:stretch/>
        </p:blipFill>
        <p:spPr>
          <a:xfrm>
            <a:off x="7892092" y="496629"/>
            <a:ext cx="1125884" cy="648072"/>
          </a:xfrm>
          <a:prstGeom prst="rect">
            <a:avLst/>
          </a:prstGeom>
        </p:spPr>
      </p:pic>
      <p:pic>
        <p:nvPicPr>
          <p:cNvPr id="20" name="Picture 3" descr="G:\ДРОЗД ЗДАНИЕ\центр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84" y="1681307"/>
            <a:ext cx="5968234" cy="39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птечка5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/>
          <a:stretch/>
        </p:blipFill>
        <p:spPr bwMode="auto">
          <a:xfrm>
            <a:off x="6076422" y="1693543"/>
            <a:ext cx="1357796" cy="11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62165"/>
            <a:ext cx="949997" cy="9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83568" y="248114"/>
            <a:ext cx="7128792" cy="7780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КОЛЛЕКТИВА АНО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94096"/>
              </p:ext>
            </p:extLst>
          </p:nvPr>
        </p:nvGraphicFramePr>
        <p:xfrm>
          <a:off x="683568" y="1412776"/>
          <a:ext cx="7128792" cy="402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2198"/>
              </a:tblGrid>
              <a:tr h="720079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3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</a:t>
                      </a:r>
                      <a:r>
                        <a:rPr lang="ru-RU" sz="1400" b="0" i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3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Совместители (инструкторы, психолог, вахтёр, методист, уборщик пом.) </a:t>
                      </a:r>
                      <a:endParaRPr lang="ru-RU" sz="1400" b="0" i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3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чел.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чел.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чел.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11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1147" y="332656"/>
            <a:ext cx="7632848" cy="9516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88521"/>
              </p:ext>
            </p:extLst>
          </p:nvPr>
        </p:nvGraphicFramePr>
        <p:xfrm>
          <a:off x="501146" y="1556792"/>
          <a:ext cx="7527237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6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9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982"/>
                <a:gridCol w="13999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секций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мероприятий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  мероприятиях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АНО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01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Воспитанники,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регулярно занимающиеся спортом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8"/>
          <p:cNvSpPr txBox="1">
            <a:spLocks/>
          </p:cNvSpPr>
          <p:nvPr/>
        </p:nvSpPr>
        <p:spPr>
          <a:xfrm>
            <a:off x="710538" y="168984"/>
            <a:ext cx="7128792" cy="7780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И ВОСПИТАННИКИ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62165"/>
            <a:ext cx="949997" cy="9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7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52" y="188638"/>
            <a:ext cx="906501" cy="9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416" y="196489"/>
            <a:ext cx="8228071" cy="46474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участие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 (в 2020 г. подано </a:t>
            </a:r>
            <a:r>
              <a:rPr lang="ru-RU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заявки);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проектов АНО «ДРОЗД» региональных и федеральных целевых программ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«ДРОЗД- СЕЛО», присоединение 2-х сёл в проект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спорта в деле профилактики правонарушений, преодоления распространения наркомании и алкоголизма.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географию проекта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«ДРОЗД»: открытие подготовительного отделения по спортивной гимнастике в д/с №19.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реализация с партнёрами проекта «7Я ДЗЮДО» 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53" y="4077072"/>
            <a:ext cx="5376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1379355" y="424093"/>
            <a:ext cx="6408712" cy="4533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9348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34E30AB-4FD8-4662-95A6-EB05B5F0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2</a:t>
            </a:fld>
            <a:endParaRPr lang="ru-RU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2167" y="404664"/>
            <a:ext cx="1085497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30" descr="C:\Users\1\Desktop\Открытие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4333" l="0" r="100000">
                        <a14:foregroundMark x1="66571" y1="44667" x2="92795" y2="26500"/>
                        <a14:foregroundMark x1="72190" y1="44667" x2="95245" y2="69500"/>
                        <a14:foregroundMark x1="45965" y1="36833" x2="34582" y2="31167"/>
                        <a14:foregroundMark x1="50432" y1="20833" x2="36311" y2="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4" y="618293"/>
            <a:ext cx="805141" cy="6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64088" y="1344815"/>
            <a:ext cx="35829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греко-римской борьбы, основанный Заслуженный работником физической культуры РФ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А.А.Конопелько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Быков Отрог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проект «ДРОЗД-село») </a:t>
            </a: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многофункциональной спортивной площадки для игры в футбол,  волейбол, баскетбол в Центре развития ребёнка «Детский сад №70»  </a:t>
            </a: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32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1" y="135563"/>
            <a:ext cx="1194507" cy="11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51719" y="450535"/>
            <a:ext cx="5416283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 непосредственном участии 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СРПФС «ДРОЗД-Балаково» 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открыты: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 descr="G:\2020 год\Открытие Б-О\Быков Отрог открытие зала\DSC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2" y="1916830"/>
            <a:ext cx="238216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20 год\Открытие Б-О\Быков Отрог открытие зала\DSC_0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74146"/>
            <a:ext cx="2376264" cy="15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020 год\открытие в дс\7ZhoZ9E54W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8855" r="15975" b="16876"/>
          <a:stretch/>
        </p:blipFill>
        <p:spPr bwMode="auto">
          <a:xfrm>
            <a:off x="484892" y="3743058"/>
            <a:ext cx="1909927" cy="2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2020 год\открытие в дс\H98yhg0WD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181994" cy="21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3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8" y="195394"/>
            <a:ext cx="1125574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9" descr="C:\Users\1\Desktop\856502a5f264883834fb0707fa68b4f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3" b="89926" l="78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9" y="214454"/>
            <a:ext cx="750157" cy="10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1" y="135563"/>
            <a:ext cx="1194507" cy="11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123728" y="300768"/>
            <a:ext cx="5416283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организация «ДРОЗД-Балаково»</a:t>
            </a:r>
          </a:p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выиграла 2 </a:t>
            </a:r>
            <a:r>
              <a:rPr lang="ru-RU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конкурса: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344815"/>
            <a:ext cx="358297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Грант (Проект "Сохраняя историю, продолжаем традиции" (Совместно с СШ "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— 1 400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 АЭС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(Проект "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Дай5Балаково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(совместно в "Молодёжной инициативой") — 1 300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(АТР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АЭС)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6" name="AutoShape 2" descr="https://sun9-11.userapi.com/impg/MKaF203mjNr0QocmdE-UX1XxHBsArUFNhg_ZMA/Db7fdwTDdYQ.jpg?size=1280x854&amp;quality=96&amp;sign=d4eaec8306edb8253b3404f78e07e5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684" r="11283" b="7220"/>
          <a:stretch/>
        </p:blipFill>
        <p:spPr bwMode="auto">
          <a:xfrm>
            <a:off x="2833285" y="1357020"/>
            <a:ext cx="2517353" cy="19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 descr="https://sun9-2.userapi.com/impg/JTIW36FihUWW7qdXAmu7kKGEv2lBM0V3lSSHkA/J81rj9KWElA.jpg?size=1280x854&amp;quality=96&amp;sign=2fa2f4d9f440d4853aac90ce38d6d67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69454"/>
            <a:ext cx="2835176" cy="18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6">
            <a:extLst>
              <a:ext uri="{FF2B5EF4-FFF2-40B4-BE49-F238E27FC236}">
                <a16:creationId xmlns="" xmlns:a16="http://schemas.microsoft.com/office/drawing/2014/main" id="{803A69A9-93FC-48E2-9FFB-9BACC8BD5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506" y="3862330"/>
            <a:ext cx="2317632" cy="266136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42308B1-63A1-4922-9D5D-E284E7464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" y="3933056"/>
            <a:ext cx="2244055" cy="27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4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4" descr="C:\Users\1\Desktop\fc7a19588e9413a9fe6580e8f1bbc43c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3" b="90000" l="10000" r="90000">
                        <a14:foregroundMark x1="19000" y1="18500" x2="16500" y2="85333"/>
                        <a14:foregroundMark x1="11500" y1="58833" x2="10500" y2="69167"/>
                        <a14:foregroundMark x1="21500" y1="41333" x2="27625" y2="51333"/>
                        <a14:foregroundMark x1="21250" y1="42333" x2="23250" y2="53500"/>
                        <a14:foregroundMark x1="33125" y1="48500" x2="48000" y2="2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0" y="411484"/>
            <a:ext cx="1047022" cy="7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1" y="135563"/>
            <a:ext cx="1194507" cy="11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820" y="160904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Сёл в проекте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5466" y="586774"/>
            <a:ext cx="5416283" cy="4346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успешный проект «ДРОЗД-СЕЛО»</a:t>
            </a:r>
            <a:endParaRPr lang="ru-RU" sz="2000" dirty="0">
              <a:solidFill>
                <a:prstClr val="white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397883421"/>
              </p:ext>
            </p:extLst>
          </p:nvPr>
        </p:nvGraphicFramePr>
        <p:xfrm>
          <a:off x="511516" y="1893692"/>
          <a:ext cx="258842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44018955"/>
              </p:ext>
            </p:extLst>
          </p:nvPr>
        </p:nvGraphicFramePr>
        <p:xfrm>
          <a:off x="3275856" y="1916826"/>
          <a:ext cx="258842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19872" y="150132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сёлах, занимающихся спортом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1609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секций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17880061"/>
              </p:ext>
            </p:extLst>
          </p:nvPr>
        </p:nvGraphicFramePr>
        <p:xfrm>
          <a:off x="6088031" y="1916826"/>
          <a:ext cx="258842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56486481"/>
              </p:ext>
            </p:extLst>
          </p:nvPr>
        </p:nvGraphicFramePr>
        <p:xfrm>
          <a:off x="3385799" y="4149080"/>
          <a:ext cx="258842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37890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администрации БМР, млн.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2020 год\Открытие Б-О\Быков Отрог открытие зала\DSC_00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" y="3962771"/>
            <a:ext cx="30322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2020 год\тренажёры\7weuPCV2xZ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45" y="3917273"/>
            <a:ext cx="30255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5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https://kerch.fm/uploads/posts/2019-08/1566560744_volunteerhands-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kerch.fm/uploads/posts/2019-08/1566560744_volunteerhands-0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2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95394"/>
            <a:ext cx="11881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63888" y="1484784"/>
            <a:ext cx="511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непростой год борьбы с новой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волонтёры «ДРОЗД-Балаково» не остались в стороне.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Ребята оказывали адресную помощь ветеранам, труженикам тыла, людям, пережившим блокаду.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Волонтёры «ДРОЗД-Балаково» общей численностью более 50 человек принимали участие в субботниках и акциях благоустройства города, помогали в проведении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1" y="135563"/>
            <a:ext cx="1194507" cy="11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979712" y="537289"/>
            <a:ext cx="5416283" cy="6133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волонтёров </a:t>
            </a:r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СРПФС «ДРОЗД-Балаково»: </a:t>
            </a:r>
          </a:p>
        </p:txBody>
      </p:sp>
      <p:pic>
        <p:nvPicPr>
          <p:cNvPr id="5122" name="Picture 2" descr="G:\2020 год\Волонтёры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" y="1844824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2020 год\Волонтёры\DSC_0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05064"/>
            <a:ext cx="2760196" cy="18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2020 год\Волонтёры\DSC_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79" y="3501008"/>
            <a:ext cx="4496109" cy="2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6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89917" l="391" r="94043">
                        <a14:foregroundMark x1="17090" y1="72652" x2="15771" y2="81630"/>
                        <a14:foregroundMark x1="50537" y1="35221" x2="44873" y2="76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6" y="203164"/>
            <a:ext cx="122214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3311" y="1067260"/>
            <a:ext cx="61608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В </a:t>
            </a:r>
            <a:r>
              <a:rPr lang="ru-RU" sz="1400" dirty="0" smtClean="0">
                <a:latin typeface="Times New Roman"/>
                <a:ea typeface="Times New Roman"/>
              </a:rPr>
              <a:t>2020 </a:t>
            </a:r>
            <a:r>
              <a:rPr lang="ru-RU" sz="1400" dirty="0">
                <a:latin typeface="Times New Roman"/>
                <a:ea typeface="Times New Roman"/>
              </a:rPr>
              <a:t>году 1277 </a:t>
            </a:r>
            <a:r>
              <a:rPr lang="ru-RU" sz="1400" dirty="0" smtClean="0">
                <a:latin typeface="Times New Roman"/>
                <a:ea typeface="Times New Roman"/>
              </a:rPr>
              <a:t> спортсменов  «ДРОЗД-Балаково» /СШ  </a:t>
            </a:r>
            <a:r>
              <a:rPr lang="ru-RU" sz="1400" dirty="0">
                <a:latin typeface="Times New Roman"/>
                <a:ea typeface="Times New Roman"/>
              </a:rPr>
              <a:t>«</a:t>
            </a:r>
            <a:r>
              <a:rPr lang="ru-RU" sz="1400" dirty="0" err="1">
                <a:latin typeface="Times New Roman"/>
                <a:ea typeface="Times New Roman"/>
              </a:rPr>
              <a:t>Олимпик</a:t>
            </a:r>
            <a:r>
              <a:rPr lang="ru-RU" sz="1400" dirty="0">
                <a:latin typeface="Times New Roman"/>
                <a:ea typeface="Times New Roman"/>
              </a:rPr>
              <a:t>» </a:t>
            </a:r>
            <a:r>
              <a:rPr lang="ru-RU" sz="1400" dirty="0" smtClean="0">
                <a:latin typeface="Times New Roman"/>
                <a:ea typeface="Times New Roman"/>
              </a:rPr>
              <a:t>приняли </a:t>
            </a:r>
            <a:r>
              <a:rPr lang="ru-RU" sz="1400" dirty="0">
                <a:latin typeface="Times New Roman"/>
                <a:ea typeface="Times New Roman"/>
              </a:rPr>
              <a:t>участие в соревнованиях различного уровня: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Международных – 1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Российских – 19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Межрегиональных – 43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Областных – 1016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Городских и районных, </a:t>
            </a:r>
            <a:r>
              <a:rPr lang="ru-RU" sz="1400" dirty="0" err="1">
                <a:latin typeface="Times New Roman"/>
                <a:ea typeface="Times New Roman"/>
              </a:rPr>
              <a:t>внутришкольных</a:t>
            </a:r>
            <a:r>
              <a:rPr lang="ru-RU" sz="1400" dirty="0">
                <a:latin typeface="Times New Roman"/>
                <a:ea typeface="Times New Roman"/>
              </a:rPr>
              <a:t> – </a:t>
            </a:r>
            <a:r>
              <a:rPr lang="ru-RU" sz="1400" dirty="0" smtClean="0">
                <a:latin typeface="Times New Roman"/>
                <a:ea typeface="Times New Roman"/>
              </a:rPr>
              <a:t>198</a:t>
            </a:r>
            <a:endParaRPr lang="ru-RU" sz="1400" dirty="0">
              <a:latin typeface="Times New Roman"/>
              <a:ea typeface="Times New Roman"/>
            </a:endParaRP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Всего в соревнованиях занято: 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 мест - 111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II мест - 113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III мест - </a:t>
            </a:r>
            <a:r>
              <a:rPr lang="ru-RU" sz="1400" dirty="0" smtClean="0">
                <a:latin typeface="Times New Roman"/>
                <a:ea typeface="Times New Roman"/>
              </a:rPr>
              <a:t>140</a:t>
            </a:r>
            <a:endParaRPr lang="ru-RU" sz="1400" dirty="0">
              <a:latin typeface="Times New Roman"/>
              <a:ea typeface="Times New Roman"/>
            </a:endParaRP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Присвоено спортивных разрядов: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 разряд -  4      чел.,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II разряд -   11      чел.,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III разряд -      10   чел., 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массовые разряды - 84      чел.</a:t>
            </a:r>
          </a:p>
          <a:p>
            <a:pPr algn="ctr"/>
            <a:r>
              <a:rPr lang="ru-RU" sz="1400" dirty="0">
                <a:latin typeface="Times New Roman"/>
                <a:ea typeface="Times New Roman"/>
              </a:rPr>
              <a:t>Норматив КМС присвоено  4 спортсменам. </a:t>
            </a:r>
          </a:p>
          <a:p>
            <a:endParaRPr lang="ru-RU" sz="1200" dirty="0">
              <a:latin typeface="Times New Roman"/>
              <a:ea typeface="Times New Roman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83" y="124490"/>
            <a:ext cx="942770" cy="9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946250" y="453873"/>
            <a:ext cx="5416283" cy="6133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рекорды: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2020 год\Биатлон сентябрь\yoqRdJyN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33" y="1654341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2020 год\Кукушкина\cVmRYgSpgO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1739671"/>
            <a:ext cx="1507880" cy="20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2020 год\Маляров 2020\DSC_01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40" y="4941167"/>
            <a:ext cx="2612128" cy="17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2020 год\Шахматы\Zlh4xf4Dgl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97" y="4365104"/>
            <a:ext cx="1628318" cy="21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2020 год\Эдельвейс лыжные гонки\DSC_02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" y="4020085"/>
            <a:ext cx="1522097" cy="22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2020 год\Тарасов Греки\cqDIlxeJZTU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4" t="22470" r="3532" b="8138"/>
          <a:stretch/>
        </p:blipFill>
        <p:spPr bwMode="auto">
          <a:xfrm>
            <a:off x="1651101" y="4941168"/>
            <a:ext cx="3133027" cy="17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7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97162">
            <a:off x="287974" y="195258"/>
            <a:ext cx="1622822" cy="1291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616304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1" y="135563"/>
            <a:ext cx="1194507" cy="11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bigstock-Heart-Stethoscope-434802821-1160x7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0" y="427080"/>
            <a:ext cx="1016498" cy="6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68319" y="426122"/>
            <a:ext cx="5684001" cy="6133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индекс физического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99029"/>
              </p:ext>
            </p:extLst>
          </p:nvPr>
        </p:nvGraphicFramePr>
        <p:xfrm>
          <a:off x="683569" y="1412776"/>
          <a:ext cx="7805684" cy="2896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173"/>
                <a:gridCol w="1055170"/>
                <a:gridCol w="832385"/>
                <a:gridCol w="1440289"/>
                <a:gridCol w="974003"/>
                <a:gridCol w="1177585"/>
                <a:gridCol w="784079"/>
              </a:tblGrid>
              <a:tr h="205585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</a:rPr>
                        <a:t>2018</a:t>
                      </a:r>
                      <a:endParaRPr lang="ru-RU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</a:rPr>
                        <a:t>2019</a:t>
                      </a:r>
                      <a:endParaRPr lang="ru-RU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</a:rPr>
                        <a:t>2020</a:t>
                      </a:r>
                      <a:endParaRPr lang="ru-RU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Протестировано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ИФЗ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Протестировано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ИФЗ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Протестировано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ИФЗ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СОШ №25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Воспитанники секций ДРОЗД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Воспитанники Д/ сада №70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495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9" name="Picture 1" descr="G:\2020 год\Награждение мониторинг 2020\DSC_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8" y="5013176"/>
            <a:ext cx="2458468" cy="16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2020 год\Награждение мониторинг 2020\DSC_0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013175"/>
            <a:ext cx="2458467" cy="16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20 год\Награждение мониторинг 2020\DSC_00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29246"/>
            <a:ext cx="2477091" cy="16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119" y="4218448"/>
            <a:ext cx="7692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По результатам тестирования в 2020 году средний ИФЗ, воспитанников секций ДРОЗД, вырос от 4,7 до 4,9 балла и является рекордным результатом за все годы тестирования.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5747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961721"/>
              </p:ext>
            </p:extLst>
          </p:nvPr>
        </p:nvGraphicFramePr>
        <p:xfrm>
          <a:off x="3720916" y="872961"/>
          <a:ext cx="4392488" cy="306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D:\Логотипы\2012-10-26_11-36-12_909591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949997" cy="9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Users\1\Desktop\kisspng-handshake-clip-art-ucket-5ab97b4c1c3a34.708723871522105164115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" b="100000" l="0" r="100000">
                        <a14:foregroundMark x1="12333" y1="1071" x2="11333" y2="59286"/>
                        <a14:foregroundMark x1="36444" y1="41786" x2="56444" y2="8929"/>
                        <a14:foregroundMark x1="79667" y1="13393" x2="95667" y2="63929"/>
                        <a14:foregroundMark x1="19667" y1="65357" x2="44556" y2="9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3" y="460984"/>
            <a:ext cx="1008112" cy="6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1297162">
            <a:off x="287974" y="195258"/>
            <a:ext cx="1622822" cy="1291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616304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37063150"/>
              </p:ext>
            </p:extLst>
          </p:nvPr>
        </p:nvGraphicFramePr>
        <p:xfrm>
          <a:off x="395536" y="4077072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267744" y="291503"/>
            <a:ext cx="4608512" cy="4831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 и  ПАРТНЁРЫ</a:t>
            </a:r>
          </a:p>
        </p:txBody>
      </p:sp>
      <p:pic>
        <p:nvPicPr>
          <p:cNvPr id="3075" name="Picture 3" descr="G:\2020 год\Открытие Б-О\Быков Отрог открытие зала\DSC_00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32" y="4751947"/>
            <a:ext cx="2153349" cy="14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2020 год\Урок мужества в СОШ 25\DSC_00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8" y="3933056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DSC_00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8203"/>
            <a:ext cx="1872208" cy="28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9</a:t>
            </a:fld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71407" y="195394"/>
            <a:ext cx="1148265" cy="10801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1" descr="C:\Users\1\Desktop\family-x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6" y="329611"/>
            <a:ext cx="790106" cy="8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43701414"/>
              </p:ext>
            </p:extLst>
          </p:nvPr>
        </p:nvGraphicFramePr>
        <p:xfrm>
          <a:off x="4571562" y="868941"/>
          <a:ext cx="4200128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065740" y="329611"/>
            <a:ext cx="6178668" cy="4831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 РАБОТНИКОВ   ПРЕДПРИЯТИЯ</a:t>
            </a:r>
          </a:p>
        </p:txBody>
      </p:sp>
      <p:pic>
        <p:nvPicPr>
          <p:cNvPr id="4098" name="Picture 2" descr="G:\2020 год\Изумруд\DSC_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4" y="3884553"/>
            <a:ext cx="3744416" cy="24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IMG_20200527_1124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6"/>
          <a:stretch/>
        </p:blipFill>
        <p:spPr bwMode="auto">
          <a:xfrm>
            <a:off x="1475656" y="1269548"/>
            <a:ext cx="2388692" cy="25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2020 год\mB8uweQoGV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00" b="21301"/>
          <a:stretch/>
        </p:blipFill>
        <p:spPr bwMode="auto">
          <a:xfrm>
            <a:off x="5004049" y="3860281"/>
            <a:ext cx="3240360" cy="254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64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633</Words>
  <Application>Microsoft Office PowerPoint</Application>
  <PresentationFormat>Экран (4:3)</PresentationFormat>
  <Paragraphs>197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Годовой отчёт о деятельности  АНО СРПФС «ДРОЗД-Балаково» за 2020г.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«ДРОЗД»</dc:title>
  <dc:creator>Сахаутдинова Зинаида Борисовна</dc:creator>
  <cp:lastModifiedBy>1</cp:lastModifiedBy>
  <cp:revision>395</cp:revision>
  <cp:lastPrinted>2020-12-03T06:51:06Z</cp:lastPrinted>
  <dcterms:created xsi:type="dcterms:W3CDTF">2015-03-02T07:37:21Z</dcterms:created>
  <dcterms:modified xsi:type="dcterms:W3CDTF">2020-12-28T11:35:25Z</dcterms:modified>
</cp:coreProperties>
</file>